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40"/>
  </p:notesMasterIdLst>
  <p:sldIdLst>
    <p:sldId id="256" r:id="rId3"/>
    <p:sldId id="267" r:id="rId4"/>
    <p:sldId id="268" r:id="rId5"/>
    <p:sldId id="303" r:id="rId6"/>
    <p:sldId id="304" r:id="rId7"/>
    <p:sldId id="305" r:id="rId8"/>
    <p:sldId id="296" r:id="rId9"/>
    <p:sldId id="300" r:id="rId10"/>
    <p:sldId id="269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5" r:id="rId27"/>
    <p:sldId id="294" r:id="rId28"/>
    <p:sldId id="258" r:id="rId29"/>
    <p:sldId id="260" r:id="rId30"/>
    <p:sldId id="308" r:id="rId31"/>
    <p:sldId id="272" r:id="rId32"/>
    <p:sldId id="274" r:id="rId33"/>
    <p:sldId id="309" r:id="rId34"/>
    <p:sldId id="311" r:id="rId35"/>
    <p:sldId id="312" r:id="rId36"/>
    <p:sldId id="313" r:id="rId37"/>
    <p:sldId id="314" r:id="rId38"/>
    <p:sldId id="2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00" autoAdjust="0"/>
  </p:normalViewPr>
  <p:slideViewPr>
    <p:cSldViewPr>
      <p:cViewPr varScale="1">
        <p:scale>
          <a:sx n="59" d="100"/>
          <a:sy n="59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06D1D-ECF9-4D07-B90F-27989DF0135D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43CAD-347D-4A33-BF0C-899AF7EEB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43CAD-347D-4A33-BF0C-899AF7EEBD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8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6/21/2014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19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6/21/2014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4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6/21/2014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27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6/21/2014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2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6/21/2014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2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6/21/2014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26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6/21/2014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75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6/21/2014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3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6/21/2014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97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6/21/2014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9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6/21/2014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6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6/21/2014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1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youtu.be/sjLMWVRcC8c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fyEXX6NsMk" TargetMode="External"/><Relationship Id="rId2" Type="http://schemas.openxmlformats.org/officeDocument/2006/relationships/hyperlink" Target="http://youtu.be/eidKQ6ELClk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youtu.be/gnh8-BQLP1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SCENIC PAINTING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Technical theatre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 APPLICATORS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62381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 smtClean="0"/>
              <a:t>BRUSHES</a:t>
            </a:r>
            <a:endParaRPr lang="en-US" u="sng" dirty="0" smtClean="0"/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the right one for the job </a:t>
            </a:r>
          </a:p>
          <a:p>
            <a:r>
              <a:rPr lang="en-US" dirty="0"/>
              <a:t>N</a:t>
            </a:r>
            <a:r>
              <a:rPr lang="en-US" dirty="0" smtClean="0"/>
              <a:t>ever </a:t>
            </a:r>
            <a:r>
              <a:rPr lang="en-US" dirty="0"/>
              <a:t>dip the brush more than 1/2 way up the bristles </a:t>
            </a:r>
          </a:p>
          <a:p>
            <a:r>
              <a:rPr lang="en-US" dirty="0" smtClean="0"/>
              <a:t>Shown: ½”-4”</a:t>
            </a: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72054"/>
            <a:ext cx="4864376" cy="4450407"/>
          </a:xfrm>
        </p:spPr>
      </p:pic>
    </p:spTree>
    <p:extLst>
      <p:ext uri="{BB962C8B-B14F-4D97-AF65-F5344CB8AC3E}">
        <p14:creationId xmlns:p14="http://schemas.microsoft.com/office/powerpoint/2010/main" val="311205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924300" cy="260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 APPLICATORS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623816"/>
          </a:xfrm>
        </p:spPr>
        <p:txBody>
          <a:bodyPr/>
          <a:lstStyle/>
          <a:p>
            <a:pPr marL="118872" indent="0">
              <a:buNone/>
            </a:pPr>
            <a:r>
              <a:rPr lang="en-US" b="1" u="sng" dirty="0" smtClean="0"/>
              <a:t>ROLLERS</a:t>
            </a:r>
          </a:p>
          <a:p>
            <a:pPr marL="118872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for covering a lot of surface area quickly </a:t>
            </a:r>
          </a:p>
          <a:p>
            <a:r>
              <a:rPr lang="en-US" dirty="0" smtClean="0"/>
              <a:t>8</a:t>
            </a:r>
            <a:r>
              <a:rPr lang="en-US" dirty="0"/>
              <a:t>” inch roller is standard; thinner are available </a:t>
            </a:r>
          </a:p>
          <a:p>
            <a:r>
              <a:rPr lang="en-US" dirty="0"/>
              <a:t>T</a:t>
            </a:r>
            <a:r>
              <a:rPr lang="en-US" dirty="0" smtClean="0"/>
              <a:t>hickness </a:t>
            </a:r>
            <a:r>
              <a:rPr lang="en-US" dirty="0"/>
              <a:t>of nap: 1/4”, 3/8”, 1/2", 3/4”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82" y="3656241"/>
            <a:ext cx="4714935" cy="3147219"/>
          </a:xfrm>
        </p:spPr>
      </p:pic>
    </p:spTree>
    <p:extLst>
      <p:ext uri="{BB962C8B-B14F-4D97-AF65-F5344CB8AC3E}">
        <p14:creationId xmlns:p14="http://schemas.microsoft.com/office/powerpoint/2010/main" val="29853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 APPLICATORS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u="sng" dirty="0" smtClean="0"/>
              <a:t>SPONGE</a:t>
            </a:r>
            <a:endParaRPr lang="en-US" b="1" u="sng" dirty="0"/>
          </a:p>
          <a:p>
            <a:endParaRPr lang="en-US" dirty="0"/>
          </a:p>
          <a:p>
            <a:r>
              <a:rPr lang="en-US" dirty="0" smtClean="0"/>
              <a:t>Natural </a:t>
            </a:r>
            <a:r>
              <a:rPr lang="en-US" dirty="0"/>
              <a:t>- used for texture, </a:t>
            </a:r>
            <a:r>
              <a:rPr lang="en-US" dirty="0" smtClean="0"/>
              <a:t>stenciling</a:t>
            </a:r>
          </a:p>
          <a:p>
            <a:pPr marL="118872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rtificial </a:t>
            </a:r>
            <a:r>
              <a:rPr lang="en-US" dirty="0"/>
              <a:t>- cut into a </a:t>
            </a:r>
            <a:r>
              <a:rPr lang="en-US" dirty="0" smtClean="0"/>
              <a:t>shapes, used for stenciling and texturing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48" y="3352800"/>
            <a:ext cx="3235452" cy="33528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2514600" cy="2514600"/>
          </a:xfrm>
        </p:spPr>
      </p:pic>
    </p:spTree>
    <p:extLst>
      <p:ext uri="{BB962C8B-B14F-4D97-AF65-F5344CB8AC3E}">
        <p14:creationId xmlns:p14="http://schemas.microsoft.com/office/powerpoint/2010/main" val="219243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0"/>
            <a:ext cx="30988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 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791200" cy="4625609"/>
          </a:xfrm>
        </p:spPr>
        <p:txBody>
          <a:bodyPr>
            <a:normAutofit/>
          </a:bodyPr>
          <a:lstStyle/>
          <a:p>
            <a:r>
              <a:rPr lang="en-US" dirty="0"/>
              <a:t>chalk line </a:t>
            </a:r>
          </a:p>
          <a:p>
            <a:r>
              <a:rPr lang="en-US" dirty="0" smtClean="0"/>
              <a:t>sprayer </a:t>
            </a:r>
            <a:endParaRPr lang="en-US" dirty="0"/>
          </a:p>
          <a:p>
            <a:r>
              <a:rPr lang="en-US" dirty="0" smtClean="0"/>
              <a:t>spray </a:t>
            </a:r>
            <a:r>
              <a:rPr lang="en-US" dirty="0"/>
              <a:t>paint </a:t>
            </a:r>
          </a:p>
          <a:p>
            <a:r>
              <a:rPr lang="en-US" dirty="0" smtClean="0"/>
              <a:t>extension </a:t>
            </a:r>
            <a:r>
              <a:rPr lang="en-US" dirty="0"/>
              <a:t>handles </a:t>
            </a:r>
          </a:p>
          <a:p>
            <a:r>
              <a:rPr lang="en-US" dirty="0" smtClean="0"/>
              <a:t>straight </a:t>
            </a:r>
            <a:r>
              <a:rPr lang="en-US" dirty="0"/>
              <a:t>edge </a:t>
            </a:r>
          </a:p>
          <a:p>
            <a:r>
              <a:rPr lang="en-US" dirty="0" smtClean="0"/>
              <a:t>drop </a:t>
            </a:r>
            <a:r>
              <a:rPr lang="en-US" dirty="0"/>
              <a:t>cloth </a:t>
            </a:r>
          </a:p>
          <a:p>
            <a:r>
              <a:rPr lang="en-US" dirty="0" smtClean="0"/>
              <a:t>templates </a:t>
            </a:r>
            <a:endParaRPr lang="en-US" dirty="0"/>
          </a:p>
          <a:p>
            <a:r>
              <a:rPr lang="en-US" dirty="0" smtClean="0"/>
              <a:t>muffin </a:t>
            </a:r>
            <a:r>
              <a:rPr lang="en-US" dirty="0"/>
              <a:t>or pie tins to </a:t>
            </a:r>
            <a:r>
              <a:rPr lang="en-US" dirty="0" smtClean="0"/>
              <a:t>mix </a:t>
            </a:r>
            <a:r>
              <a:rPr lang="en-US" dirty="0"/>
              <a:t>paint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75620"/>
            <a:ext cx="1914247" cy="1725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6" y="4476750"/>
            <a:ext cx="1850683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 CLEAN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 or dish soap </a:t>
            </a:r>
          </a:p>
          <a:p>
            <a:r>
              <a:rPr lang="en-US" dirty="0" smtClean="0"/>
              <a:t>warm </a:t>
            </a:r>
            <a:r>
              <a:rPr lang="en-US" dirty="0"/>
              <a:t>to hot </a:t>
            </a:r>
            <a:r>
              <a:rPr lang="en-US" dirty="0" smtClean="0"/>
              <a:t>water</a:t>
            </a:r>
          </a:p>
          <a:p>
            <a:r>
              <a:rPr lang="en-US" dirty="0" smtClean="0"/>
              <a:t>massage bristles, away from base </a:t>
            </a:r>
            <a:endParaRPr lang="en-US" dirty="0"/>
          </a:p>
          <a:p>
            <a:r>
              <a:rPr lang="en-US" dirty="0" smtClean="0"/>
              <a:t>water </a:t>
            </a:r>
            <a:r>
              <a:rPr lang="en-US" dirty="0"/>
              <a:t>should run clear </a:t>
            </a:r>
          </a:p>
          <a:p>
            <a:r>
              <a:rPr lang="en-US" dirty="0" smtClean="0"/>
              <a:t>stand </a:t>
            </a:r>
            <a:r>
              <a:rPr lang="en-US" dirty="0"/>
              <a:t>covers on end </a:t>
            </a:r>
          </a:p>
          <a:p>
            <a:r>
              <a:rPr lang="en-US" dirty="0" smtClean="0"/>
              <a:t>hang </a:t>
            </a:r>
            <a:r>
              <a:rPr lang="en-US" dirty="0"/>
              <a:t>brushes to dry </a:t>
            </a:r>
          </a:p>
          <a:p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IS IT CLEAN?  TRY THE SUCK TEST!!!!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smtClean="0"/>
              <a:t>1. </a:t>
            </a:r>
            <a:r>
              <a:rPr lang="en-US" u="sng" dirty="0" smtClean="0"/>
              <a:t>PRIME </a:t>
            </a:r>
            <a:r>
              <a:rPr lang="en-US" u="sng" dirty="0"/>
              <a:t>COAT </a:t>
            </a:r>
          </a:p>
          <a:p>
            <a:r>
              <a:rPr lang="en-US" dirty="0" smtClean="0"/>
              <a:t>Provides </a:t>
            </a:r>
            <a:r>
              <a:rPr lang="en-US" dirty="0"/>
              <a:t>uniform base for the rest of the paint job </a:t>
            </a:r>
          </a:p>
          <a:p>
            <a:r>
              <a:rPr lang="en-US" dirty="0" smtClean="0"/>
              <a:t>Fills </a:t>
            </a:r>
            <a:r>
              <a:rPr lang="en-US" dirty="0"/>
              <a:t>in pores and holes in canvas 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2. </a:t>
            </a:r>
            <a:r>
              <a:rPr lang="en-US" u="sng" dirty="0" smtClean="0"/>
              <a:t>BASE COAT </a:t>
            </a:r>
            <a:endParaRPr lang="en-US" u="sng" dirty="0"/>
          </a:p>
          <a:p>
            <a:r>
              <a:rPr lang="en-US" dirty="0" smtClean="0"/>
              <a:t>color </a:t>
            </a:r>
            <a:r>
              <a:rPr lang="en-US" dirty="0"/>
              <a:t>of elevation </a:t>
            </a:r>
          </a:p>
          <a:p>
            <a:r>
              <a:rPr lang="en-US" dirty="0" smtClean="0"/>
              <a:t>foundation </a:t>
            </a:r>
            <a:r>
              <a:rPr lang="en-US" dirty="0"/>
              <a:t>used for any texturing 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3. </a:t>
            </a:r>
            <a:r>
              <a:rPr lang="en-US" u="sng" dirty="0" smtClean="0"/>
              <a:t>TEXTURE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Applied </a:t>
            </a:r>
            <a:r>
              <a:rPr lang="en-US" dirty="0"/>
              <a:t>on top of the base coat to provide visual interest, variety, and depth to scenery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TEXTURE:  SPATTERING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495800" cy="49530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b="1" dirty="0"/>
              <a:t>A</a:t>
            </a:r>
            <a:r>
              <a:rPr lang="en-US" b="1" dirty="0" smtClean="0"/>
              <a:t>pplying </a:t>
            </a:r>
            <a:r>
              <a:rPr lang="en-US" b="1" dirty="0"/>
              <a:t>small drops of paint to a surface </a:t>
            </a:r>
            <a:endParaRPr lang="en-US" b="1" dirty="0" smtClean="0"/>
          </a:p>
          <a:p>
            <a:pPr marL="118872" indent="0">
              <a:buNone/>
            </a:pPr>
            <a:endParaRPr lang="en-US" b="1" dirty="0"/>
          </a:p>
          <a:p>
            <a:r>
              <a:rPr lang="en-US" dirty="0"/>
              <a:t> Effect =&gt; to show age of paint, to cover irregular surfaces, to alter a hue </a:t>
            </a:r>
          </a:p>
          <a:p>
            <a:r>
              <a:rPr lang="en-US" dirty="0"/>
              <a:t> How =&gt; dip tips of brush in paint, stand 3-5 feet back, slap the </a:t>
            </a:r>
            <a:r>
              <a:rPr lang="en-US" dirty="0" smtClean="0"/>
              <a:t>FERRULE (</a:t>
            </a:r>
            <a:r>
              <a:rPr lang="en-US" dirty="0"/>
              <a:t>metal part of the brush) against heal of hand </a:t>
            </a:r>
          </a:p>
          <a:p>
            <a:r>
              <a:rPr lang="en-US" dirty="0"/>
              <a:t> Tip = &gt; Use a cross-hatch pattern to create a natural spatter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5663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9221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TEXTURE:  SCUMBLING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876800" cy="510540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dirty="0" smtClean="0"/>
              <a:t>Blending of </a:t>
            </a:r>
            <a:r>
              <a:rPr lang="en-US" b="1" dirty="0"/>
              <a:t>several hues </a:t>
            </a:r>
            <a:endParaRPr lang="en-US" b="1" dirty="0" smtClean="0"/>
          </a:p>
          <a:p>
            <a:pPr marL="118872" indent="0">
              <a:buNone/>
            </a:pPr>
            <a:endParaRPr lang="en-US" b="1" dirty="0"/>
          </a:p>
          <a:p>
            <a:r>
              <a:rPr lang="en-US" dirty="0"/>
              <a:t> Effect =&gt; creates a multihued texture; rough or smooth </a:t>
            </a:r>
          </a:p>
          <a:p>
            <a:r>
              <a:rPr lang="en-US" dirty="0"/>
              <a:t> How =&gt; blending of different hues together while the paint is still </a:t>
            </a:r>
            <a:r>
              <a:rPr lang="en-US" dirty="0" smtClean="0"/>
              <a:t>wet</a:t>
            </a:r>
          </a:p>
          <a:p>
            <a:r>
              <a:rPr lang="en-US" dirty="0" smtClean="0"/>
              <a:t>circular</a:t>
            </a:r>
            <a:r>
              <a:rPr lang="en-US" dirty="0"/>
              <a:t>, swirling, cross-hatch, straight, curved </a:t>
            </a:r>
          </a:p>
          <a:p>
            <a:r>
              <a:rPr lang="en-US" dirty="0"/>
              <a:t>- high vs. low contrast </a:t>
            </a:r>
          </a:p>
          <a:p>
            <a:r>
              <a:rPr lang="en-US" dirty="0"/>
              <a:t> Tip = &gt; </a:t>
            </a:r>
            <a:r>
              <a:rPr lang="en-US" dirty="0" smtClean="0"/>
              <a:t>1</a:t>
            </a:r>
            <a:r>
              <a:rPr lang="en-US" dirty="0"/>
              <a:t>. Use separate brushes for each color hue </a:t>
            </a:r>
            <a:r>
              <a:rPr lang="en-US" dirty="0" smtClean="0"/>
              <a:t>2</a:t>
            </a:r>
            <a:r>
              <a:rPr lang="en-US" dirty="0"/>
              <a:t>. work rapidly while paint is still wet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4208462" cy="2485231"/>
          </a:xfrm>
        </p:spPr>
      </p:pic>
    </p:spTree>
    <p:extLst>
      <p:ext uri="{BB962C8B-B14F-4D97-AF65-F5344CB8AC3E}">
        <p14:creationId xmlns:p14="http://schemas.microsoft.com/office/powerpoint/2010/main" val="22061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r>
              <a:rPr lang="en-US" dirty="0" smtClean="0"/>
              <a:t>:  STIPPLING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800600" cy="51054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b="1" dirty="0" smtClean="0"/>
              <a:t>Applying </a:t>
            </a:r>
            <a:r>
              <a:rPr lang="en-US" b="1" dirty="0"/>
              <a:t>a heavier texture to a surface </a:t>
            </a:r>
            <a:endParaRPr lang="en-US" b="1" dirty="0" smtClean="0"/>
          </a:p>
          <a:p>
            <a:pPr marL="118872" indent="0">
              <a:buNone/>
            </a:pPr>
            <a:endParaRPr lang="en-US" b="1" dirty="0"/>
          </a:p>
          <a:p>
            <a:r>
              <a:rPr lang="en-US" dirty="0"/>
              <a:t> Effect =&gt; gives a heavier texture look </a:t>
            </a:r>
          </a:p>
          <a:p>
            <a:r>
              <a:rPr lang="en-US" dirty="0"/>
              <a:t> How =&gt; dip the end of the applicator into the paint and touch to </a:t>
            </a:r>
            <a:r>
              <a:rPr lang="en-US" dirty="0" smtClean="0"/>
              <a:t>surface </a:t>
            </a:r>
            <a:endParaRPr lang="en-US" dirty="0"/>
          </a:p>
          <a:p>
            <a:r>
              <a:rPr lang="en-US" dirty="0" smtClean="0"/>
              <a:t>Brush </a:t>
            </a:r>
            <a:r>
              <a:rPr lang="en-US" dirty="0"/>
              <a:t>sponge feather duster edge of burlap end of rope </a:t>
            </a:r>
          </a:p>
          <a:p>
            <a:r>
              <a:rPr lang="en-US" dirty="0"/>
              <a:t> </a:t>
            </a:r>
            <a:r>
              <a:rPr lang="en-US" dirty="0" smtClean="0"/>
              <a:t>Tip = &gt; 1. Change the position of the applicator to avoid making an obvious pattern 2. Change the pressure when touching the surface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67000"/>
            <a:ext cx="4024841" cy="3018631"/>
          </a:xfrm>
        </p:spPr>
      </p:pic>
    </p:spTree>
    <p:extLst>
      <p:ext uri="{BB962C8B-B14F-4D97-AF65-F5344CB8AC3E}">
        <p14:creationId xmlns:p14="http://schemas.microsoft.com/office/powerpoint/2010/main" val="28292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TEXTURE:  FLOGGING/VEINING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724400" cy="48768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b="1" dirty="0" smtClean="0"/>
              <a:t>Applying </a:t>
            </a:r>
            <a:r>
              <a:rPr lang="en-US" b="1" dirty="0"/>
              <a:t>a very large amount of paint to a </a:t>
            </a:r>
            <a:r>
              <a:rPr lang="en-US" b="1" dirty="0" smtClean="0"/>
              <a:t>surface</a:t>
            </a:r>
          </a:p>
          <a:p>
            <a:pPr marL="118872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r>
              <a:rPr lang="en-US" dirty="0"/>
              <a:t> Effect =&gt; to give a random, heavy look </a:t>
            </a:r>
          </a:p>
          <a:p>
            <a:r>
              <a:rPr lang="en-US" dirty="0"/>
              <a:t> How =&gt; attach strips of canvas to a piece of 2 x 2 lumber that is 2 – 3 </a:t>
            </a:r>
            <a:r>
              <a:rPr lang="en-US" dirty="0" smtClean="0"/>
              <a:t>feet long</a:t>
            </a:r>
            <a:r>
              <a:rPr lang="en-US" dirty="0"/>
              <a:t>. Fling the flogger until it hits the surface. Continue in </a:t>
            </a:r>
            <a:r>
              <a:rPr lang="en-US" dirty="0" smtClean="0"/>
              <a:t>random positions</a:t>
            </a:r>
            <a:r>
              <a:rPr lang="en-US" dirty="0"/>
              <a:t>. </a:t>
            </a:r>
          </a:p>
          <a:p>
            <a:r>
              <a:rPr lang="en-US" dirty="0"/>
              <a:t> Tip = &gt; make sure set pieces and others are out of the way – this is </a:t>
            </a:r>
            <a:r>
              <a:rPr lang="en-US" dirty="0" smtClean="0"/>
              <a:t>messy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10000"/>
            <a:ext cx="3416123" cy="27185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9248"/>
            <a:ext cx="33528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SCENIC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3733800" cy="4623816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3200" b="1" u="sng" dirty="0"/>
              <a:t>Purpose of </a:t>
            </a:r>
            <a:r>
              <a:rPr lang="en-US" sz="3200" b="1" u="sng" dirty="0" smtClean="0"/>
              <a:t>Scenic Painting:  </a:t>
            </a:r>
          </a:p>
          <a:p>
            <a:r>
              <a:rPr lang="en-US" sz="3200" dirty="0" smtClean="0"/>
              <a:t>To make a set look like anything – </a:t>
            </a:r>
          </a:p>
          <a:p>
            <a:pPr marL="118872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real or imaginary</a:t>
            </a:r>
          </a:p>
          <a:p>
            <a:endParaRPr lang="en-US" sz="3200" dirty="0"/>
          </a:p>
          <a:p>
            <a:r>
              <a:rPr lang="en-US" sz="3200" dirty="0" smtClean="0"/>
              <a:t>Provides most opportunity for freedom and creativity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334818" cy="893064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MUSHROOM FORREST</a:t>
            </a:r>
          </a:p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youtu.be/sjLMWVRcC8c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76600"/>
            <a:ext cx="5325418" cy="33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TEXTURE:  DRY BRUSHING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5334000" cy="49530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sz="3100" b="1" dirty="0" smtClean="0"/>
              <a:t>Painting with </a:t>
            </a:r>
            <a:r>
              <a:rPr lang="en-US" sz="3100" b="1" dirty="0"/>
              <a:t>a brush that has little </a:t>
            </a:r>
            <a:r>
              <a:rPr lang="en-US" sz="3100" b="1" dirty="0" smtClean="0"/>
              <a:t>paint</a:t>
            </a:r>
          </a:p>
          <a:p>
            <a:pPr marL="118872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r>
              <a:rPr lang="en-US" dirty="0"/>
              <a:t> Effect =&gt; used to create wood grains and can be used on things other than </a:t>
            </a:r>
            <a:r>
              <a:rPr lang="en-US" dirty="0" smtClean="0"/>
              <a:t>scenery </a:t>
            </a:r>
            <a:endParaRPr lang="en-US" dirty="0"/>
          </a:p>
          <a:p>
            <a:r>
              <a:rPr lang="en-US" dirty="0"/>
              <a:t> How =&gt; Dip tip of brush in paint and scrape excess paint on lip of </a:t>
            </a:r>
            <a:r>
              <a:rPr lang="en-US" dirty="0" smtClean="0"/>
              <a:t>bucket</a:t>
            </a:r>
            <a:r>
              <a:rPr lang="en-US" dirty="0"/>
              <a:t>. </a:t>
            </a:r>
          </a:p>
          <a:p>
            <a:r>
              <a:rPr lang="en-US" dirty="0"/>
              <a:t> Lightly draw brush across surface. </a:t>
            </a:r>
          </a:p>
          <a:p>
            <a:r>
              <a:rPr lang="en-US" dirty="0"/>
              <a:t> Tip = &gt; 1. If hue and value is close to base coat- result is smooth </a:t>
            </a:r>
            <a:r>
              <a:rPr lang="en-US" dirty="0" smtClean="0"/>
              <a:t> 2</a:t>
            </a:r>
            <a:r>
              <a:rPr lang="en-US" dirty="0"/>
              <a:t>. If hue and value is greater that of base coat – result is rough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098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2348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r>
              <a:rPr lang="en-US" dirty="0" smtClean="0"/>
              <a:t>:  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495800" cy="5029200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b="1" dirty="0" smtClean="0"/>
              <a:t>Using straight </a:t>
            </a:r>
            <a:r>
              <a:rPr lang="en-US" b="1" dirty="0"/>
              <a:t>lines of varying widths </a:t>
            </a:r>
            <a:endParaRPr lang="en-US" b="1" dirty="0" smtClean="0"/>
          </a:p>
          <a:p>
            <a:pPr marL="118872" indent="0">
              <a:buNone/>
            </a:pPr>
            <a:endParaRPr lang="en-US" b="1" dirty="0"/>
          </a:p>
          <a:p>
            <a:r>
              <a:rPr lang="en-US" dirty="0" smtClean="0"/>
              <a:t>Effect </a:t>
            </a:r>
            <a:r>
              <a:rPr lang="en-US" dirty="0"/>
              <a:t>=&gt; creates the appearance of depth to show a source of light on the </a:t>
            </a:r>
            <a:r>
              <a:rPr lang="en-US" dirty="0" smtClean="0"/>
              <a:t>object </a:t>
            </a:r>
            <a:endParaRPr lang="en-US" dirty="0"/>
          </a:p>
          <a:p>
            <a:r>
              <a:rPr lang="en-US" dirty="0"/>
              <a:t> How =&gt; use highlight and shadowing lines with a lining brush </a:t>
            </a:r>
          </a:p>
          <a:p>
            <a:r>
              <a:rPr lang="en-US" dirty="0"/>
              <a:t> </a:t>
            </a:r>
            <a:r>
              <a:rPr lang="en-US" dirty="0" smtClean="0"/>
              <a:t>Tip = &gt; use a straight edge (bricks - paneling on doors)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27" y="3581400"/>
            <a:ext cx="3919073" cy="288051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3400"/>
            <a:ext cx="2971800" cy="27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TEXTURE:  STENCILING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562600" cy="533400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sz="3400" b="1" dirty="0" smtClean="0"/>
              <a:t>Large, </a:t>
            </a:r>
            <a:r>
              <a:rPr lang="en-US" sz="3400" b="1" dirty="0"/>
              <a:t>cut out </a:t>
            </a:r>
            <a:r>
              <a:rPr lang="en-US" sz="3400" b="1" dirty="0" smtClean="0"/>
              <a:t>patterns</a:t>
            </a:r>
          </a:p>
          <a:p>
            <a:pPr marL="118872" indent="0">
              <a:buNone/>
            </a:pPr>
            <a:r>
              <a:rPr lang="en-US" sz="3800" b="1" dirty="0" smtClean="0"/>
              <a:t> </a:t>
            </a:r>
            <a:endParaRPr lang="en-US" sz="3800" b="1" dirty="0"/>
          </a:p>
          <a:p>
            <a:r>
              <a:rPr lang="en-US" dirty="0"/>
              <a:t> Effect =&gt; creates repetitive, intricate designs, as with wallpaper </a:t>
            </a:r>
          </a:p>
          <a:p>
            <a:r>
              <a:rPr lang="en-US" dirty="0"/>
              <a:t> How =&gt; Cut a stencil from stencil paper, card stock paper, or poster board </a:t>
            </a:r>
            <a:r>
              <a:rPr lang="en-US" dirty="0" smtClean="0"/>
              <a:t> </a:t>
            </a:r>
            <a:r>
              <a:rPr lang="en-US" dirty="0"/>
              <a:t>and cover with shellac, lacquer, or spray varnish to waterproof stencil </a:t>
            </a:r>
            <a:r>
              <a:rPr lang="en-US" dirty="0" smtClean="0"/>
              <a:t>(</a:t>
            </a:r>
            <a:r>
              <a:rPr lang="en-US" dirty="0"/>
              <a:t>or go buy one). Use a sponge, sprayer or stencil brush to apply paint to </a:t>
            </a:r>
            <a:r>
              <a:rPr lang="en-US" dirty="0" smtClean="0"/>
              <a:t> </a:t>
            </a:r>
            <a:r>
              <a:rPr lang="en-US" dirty="0"/>
              <a:t>surface. </a:t>
            </a:r>
          </a:p>
          <a:p>
            <a:r>
              <a:rPr lang="en-US" dirty="0"/>
              <a:t> Tip = &gt; 1. don’t apply too much paint in that it seeps under the stencil </a:t>
            </a:r>
            <a:r>
              <a:rPr lang="en-US" dirty="0" smtClean="0"/>
              <a:t> </a:t>
            </a:r>
            <a:r>
              <a:rPr lang="en-US" dirty="0"/>
              <a:t>2. spraying works best because it is more gentle on the stencil </a:t>
            </a:r>
            <a:r>
              <a:rPr lang="en-US" dirty="0" smtClean="0"/>
              <a:t> </a:t>
            </a:r>
            <a:r>
              <a:rPr lang="en-US" dirty="0"/>
              <a:t>3. clean the stencil to remove excess paint 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3432337" cy="5111198"/>
          </a:xfrm>
        </p:spPr>
      </p:pic>
    </p:spTree>
    <p:extLst>
      <p:ext uri="{BB962C8B-B14F-4D97-AF65-F5344CB8AC3E}">
        <p14:creationId xmlns:p14="http://schemas.microsoft.com/office/powerpoint/2010/main" val="17097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14400"/>
            <a:ext cx="3566160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17" y="3762129"/>
            <a:ext cx="4172712" cy="3068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TEXTURE:  SPONGING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78" y="1524001"/>
            <a:ext cx="5629422" cy="5307036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b="1" dirty="0" smtClean="0"/>
              <a:t>Using a </a:t>
            </a:r>
            <a:r>
              <a:rPr lang="en-US" b="1" dirty="0"/>
              <a:t>synthetic or sea sponge to </a:t>
            </a:r>
            <a:r>
              <a:rPr lang="en-US" b="1" dirty="0" err="1"/>
              <a:t>to</a:t>
            </a:r>
            <a:r>
              <a:rPr lang="en-US" b="1" dirty="0"/>
              <a:t> paint, dap or stamp with; </a:t>
            </a:r>
            <a:r>
              <a:rPr lang="en-US" b="1" dirty="0" smtClean="0"/>
              <a:t>used </a:t>
            </a:r>
            <a:r>
              <a:rPr lang="en-US" b="1" dirty="0"/>
              <a:t>for faux finishes or in conjunction with stenciling </a:t>
            </a:r>
            <a:endParaRPr lang="en-US" b="1" dirty="0" smtClean="0"/>
          </a:p>
          <a:p>
            <a:pPr marL="118872" indent="0">
              <a:buNone/>
            </a:pPr>
            <a:endParaRPr lang="en-US" b="1" dirty="0"/>
          </a:p>
          <a:p>
            <a:r>
              <a:rPr lang="en-US" dirty="0"/>
              <a:t>Effect =&gt; creating a random appearance (sea sponge) or rhythmic pattern </a:t>
            </a:r>
            <a:r>
              <a:rPr lang="en-US" dirty="0" smtClean="0"/>
              <a:t>(</a:t>
            </a:r>
            <a:r>
              <a:rPr lang="en-US" dirty="0"/>
              <a:t>synthetic) </a:t>
            </a:r>
          </a:p>
          <a:p>
            <a:r>
              <a:rPr lang="en-US" dirty="0"/>
              <a:t>How =&gt; First wet the sponge then dab in paint and wipe off access. </a:t>
            </a:r>
          </a:p>
          <a:p>
            <a:r>
              <a:rPr lang="en-US" dirty="0"/>
              <a:t> Then working from the middle lightly blot the surface of set piece </a:t>
            </a:r>
          </a:p>
          <a:p>
            <a:r>
              <a:rPr lang="en-US" dirty="0"/>
              <a:t>Tip = &gt; 1. careful not to smear </a:t>
            </a:r>
            <a:r>
              <a:rPr lang="en-US" dirty="0" smtClean="0"/>
              <a:t>2</a:t>
            </a:r>
            <a:r>
              <a:rPr lang="en-US" dirty="0"/>
              <a:t>. go up and down movements </a:t>
            </a:r>
            <a:r>
              <a:rPr lang="en-US" dirty="0" smtClean="0"/>
              <a:t> 3</a:t>
            </a:r>
            <a:r>
              <a:rPr lang="en-US" dirty="0"/>
              <a:t>. light on dark = brighter </a:t>
            </a:r>
            <a:r>
              <a:rPr lang="en-US" dirty="0" smtClean="0"/>
              <a:t>  4</a:t>
            </a:r>
            <a:r>
              <a:rPr lang="en-US" dirty="0"/>
              <a:t>. try multiple colors by layering</a:t>
            </a:r>
          </a:p>
        </p:txBody>
      </p:sp>
    </p:spTree>
    <p:extLst>
      <p:ext uri="{BB962C8B-B14F-4D97-AF65-F5344CB8AC3E}">
        <p14:creationId xmlns:p14="http://schemas.microsoft.com/office/powerpoint/2010/main" val="4405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TEXTURE:  RAG 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724400" cy="518160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dirty="0" smtClean="0"/>
              <a:t>Rolling a rag on a </a:t>
            </a:r>
            <a:r>
              <a:rPr lang="en-US" b="1" dirty="0"/>
              <a:t>surface to create random lines </a:t>
            </a:r>
            <a:endParaRPr lang="en-US" b="1" dirty="0" smtClean="0"/>
          </a:p>
          <a:p>
            <a:pPr marL="118872" indent="0">
              <a:buNone/>
            </a:pPr>
            <a:endParaRPr lang="en-US" b="1" dirty="0"/>
          </a:p>
          <a:p>
            <a:r>
              <a:rPr lang="en-US" dirty="0"/>
              <a:t> Effect =&gt; create a marble effect </a:t>
            </a:r>
          </a:p>
          <a:p>
            <a:r>
              <a:rPr lang="en-US" dirty="0"/>
              <a:t> How =&gt; use a rag and dip into the bucket of paint. </a:t>
            </a:r>
          </a:p>
          <a:p>
            <a:r>
              <a:rPr lang="en-US" dirty="0"/>
              <a:t> Ring out excess paint and roll up loosely. Roll the rag around </a:t>
            </a:r>
            <a:r>
              <a:rPr lang="en-US" dirty="0" smtClean="0"/>
              <a:t>on </a:t>
            </a:r>
            <a:r>
              <a:rPr lang="en-US" dirty="0"/>
              <a:t>the surface, changing directions often. </a:t>
            </a:r>
          </a:p>
          <a:p>
            <a:r>
              <a:rPr lang="en-US" dirty="0"/>
              <a:t> Tip = &gt; 1. wear gloves </a:t>
            </a:r>
            <a:r>
              <a:rPr lang="en-US" dirty="0" smtClean="0"/>
              <a:t>2</a:t>
            </a:r>
            <a:r>
              <a:rPr lang="en-US" dirty="0"/>
              <a:t>. start out lightly – you can always add more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4016176" cy="3456781"/>
          </a:xfrm>
        </p:spPr>
      </p:pic>
    </p:spTree>
    <p:extLst>
      <p:ext uri="{BB962C8B-B14F-4D97-AF65-F5344CB8AC3E}">
        <p14:creationId xmlns:p14="http://schemas.microsoft.com/office/powerpoint/2010/main" val="33997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TEXTURE: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STONES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45994"/>
            <a:ext cx="4007571" cy="298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3785012" cy="306349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FEATHER DUSTER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TEXTURE:  BRICKS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5410201" cy="5029200"/>
          </a:xfrm>
        </p:spPr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en-US" sz="7400" b="1" dirty="0" smtClean="0"/>
              <a:t>Realistic or Stylized bricks</a:t>
            </a:r>
          </a:p>
          <a:p>
            <a:pPr marL="118872" indent="0">
              <a:buNone/>
            </a:pPr>
            <a:endParaRPr lang="en-US" sz="3800" dirty="0"/>
          </a:p>
          <a:p>
            <a:r>
              <a:rPr lang="en-US" sz="6000" dirty="0"/>
              <a:t> How =&gt; use the side of a rectangular sponge. Dip </a:t>
            </a:r>
            <a:r>
              <a:rPr lang="en-US" sz="6000" dirty="0" smtClean="0"/>
              <a:t>into </a:t>
            </a:r>
            <a:r>
              <a:rPr lang="en-US" sz="6000" dirty="0"/>
              <a:t>the paint and wipe off the excess paint on the lip of the bucket. </a:t>
            </a:r>
          </a:p>
          <a:p>
            <a:r>
              <a:rPr lang="en-US" sz="6000" dirty="0"/>
              <a:t> Gently set the sponge on the surface. Continue to set the sponge </a:t>
            </a:r>
          </a:p>
          <a:p>
            <a:r>
              <a:rPr lang="en-US" sz="6000" dirty="0"/>
              <a:t>down </a:t>
            </a:r>
            <a:r>
              <a:rPr lang="en-US" sz="6000" dirty="0" smtClean="0"/>
              <a:t> </a:t>
            </a:r>
            <a:r>
              <a:rPr lang="en-US" sz="6000" dirty="0"/>
              <a:t>in a row, leaving about 1/4” between each “brick”. Offset each row </a:t>
            </a:r>
            <a:r>
              <a:rPr lang="en-US" sz="6000" dirty="0" smtClean="0"/>
              <a:t>that follows</a:t>
            </a:r>
            <a:r>
              <a:rPr lang="en-US" sz="6000" dirty="0"/>
              <a:t>. Follow up by lining the bricks with highlight and shadow. </a:t>
            </a:r>
          </a:p>
          <a:p>
            <a:r>
              <a:rPr lang="en-US" sz="6000" dirty="0"/>
              <a:t> </a:t>
            </a:r>
            <a:r>
              <a:rPr lang="en-US" sz="6000" dirty="0" smtClean="0"/>
              <a:t> </a:t>
            </a:r>
            <a:r>
              <a:rPr lang="en-US" sz="6000" dirty="0"/>
              <a:t>Tip =&gt; Be sure to base the surface with a color that would naturally </a:t>
            </a:r>
            <a:r>
              <a:rPr lang="en-US" sz="6000" dirty="0" smtClean="0"/>
              <a:t> </a:t>
            </a:r>
            <a:r>
              <a:rPr lang="en-US" sz="6000" dirty="0"/>
              <a:t>work as the grout color. This will show between the bricks.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36576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38600"/>
            <a:ext cx="3657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SCENIC </a:t>
            </a:r>
            <a:r>
              <a:rPr lang="en-US" dirty="0" smtClean="0"/>
              <a:t>DESIGN PROJECT PT.3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SCENIC PAINTING PRODUCTION</a:t>
            </a:r>
          </a:p>
          <a:p>
            <a:pPr marL="114300" indent="0">
              <a:buNone/>
            </a:pPr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Scenic painting Research</a:t>
            </a:r>
          </a:p>
          <a:p>
            <a:r>
              <a:rPr lang="en-US" dirty="0" smtClean="0"/>
              <a:t>Painter’s Color Elevation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038600" cy="475792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u="sng" dirty="0" smtClean="0"/>
              <a:t>SCENIC PAINTING APPLICATION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dirty="0" smtClean="0"/>
              <a:t>Take the scale model stock scenery piece and paint it to reflect the color elevation EXACTLY.</a:t>
            </a:r>
          </a:p>
          <a:p>
            <a:r>
              <a:rPr lang="en-US" dirty="0" smtClean="0"/>
              <a:t>Prime, Base and Texture the piece.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9" y="4068548"/>
            <a:ext cx="3248263" cy="28448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80805"/>
            <a:ext cx="3247697" cy="31827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79" y="2142135"/>
            <a:ext cx="3387287" cy="33872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210"/>
            <a:ext cx="3103679" cy="184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1949 KITCHEN FLOOR RESEARCH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" y="4923193"/>
            <a:ext cx="3132582" cy="199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6060"/>
            <a:ext cx="3103679" cy="22679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89" y="1218210"/>
            <a:ext cx="3667125" cy="2462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14" y="1218210"/>
            <a:ext cx="2362686" cy="23854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02818"/>
            <a:ext cx="3276600" cy="2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A SALESMAN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277"/>
            <a:ext cx="9144000" cy="5560081"/>
          </a:xfrm>
        </p:spPr>
      </p:pic>
    </p:spTree>
    <p:extLst>
      <p:ext uri="{BB962C8B-B14F-4D97-AF65-F5344CB8AC3E}">
        <p14:creationId xmlns:p14="http://schemas.microsoft.com/office/powerpoint/2010/main" val="31079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3124200" cy="1139952"/>
          </a:xfrm>
        </p:spPr>
        <p:txBody>
          <a:bodyPr/>
          <a:lstStyle/>
          <a:p>
            <a:r>
              <a:rPr lang="en-US" dirty="0" smtClean="0"/>
              <a:t>Oklahoma!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070"/>
            <a:ext cx="9144000" cy="5401930"/>
          </a:xfrm>
        </p:spPr>
      </p:pic>
    </p:spTree>
    <p:extLst>
      <p:ext uri="{BB962C8B-B14F-4D97-AF65-F5344CB8AC3E}">
        <p14:creationId xmlns:p14="http://schemas.microsoft.com/office/powerpoint/2010/main" val="2980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52600"/>
            <a:ext cx="3810000" cy="4623816"/>
          </a:xfrm>
        </p:spPr>
        <p:txBody>
          <a:bodyPr/>
          <a:lstStyle/>
          <a:p>
            <a:pPr marL="118872" indent="0">
              <a:buNone/>
            </a:pPr>
            <a:r>
              <a:rPr lang="en-US" u="sng" dirty="0" smtClean="0"/>
              <a:t>Primary colors: </a:t>
            </a:r>
          </a:p>
          <a:p>
            <a:r>
              <a:rPr lang="en-US" dirty="0" smtClean="0"/>
              <a:t>Red, Yellow, Blue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u="sng" dirty="0" err="1" smtClean="0"/>
              <a:t>Seconday</a:t>
            </a:r>
            <a:r>
              <a:rPr lang="en-US" u="sng" dirty="0" smtClean="0"/>
              <a:t> Colors:</a:t>
            </a:r>
          </a:p>
          <a:p>
            <a:r>
              <a:rPr lang="en-US" dirty="0" smtClean="0"/>
              <a:t>Red + Yellow= Orange</a:t>
            </a:r>
          </a:p>
          <a:p>
            <a:r>
              <a:rPr lang="en-US" dirty="0" smtClean="0"/>
              <a:t>Red + Blue=Violet</a:t>
            </a:r>
          </a:p>
          <a:p>
            <a:r>
              <a:rPr lang="en-US" dirty="0" smtClean="0"/>
              <a:t>Yellow + Blue=Green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" y="1676400"/>
            <a:ext cx="4724399" cy="5181600"/>
          </a:xfrm>
        </p:spPr>
      </p:pic>
    </p:spTree>
    <p:extLst>
      <p:ext uri="{BB962C8B-B14F-4D97-AF65-F5344CB8AC3E}">
        <p14:creationId xmlns:p14="http://schemas.microsoft.com/office/powerpoint/2010/main" val="36799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56857"/>
            <a:ext cx="5867400" cy="3943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56857"/>
            <a:ext cx="5533747" cy="392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43" y="3620316"/>
            <a:ext cx="6095999" cy="3390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9700" y="30479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Early American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0142" y="25863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18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Century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342" y="3886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Victorian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COLOR ELEVATION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513"/>
            <a:ext cx="9144000" cy="5816600"/>
          </a:xfrm>
        </p:spPr>
      </p:pic>
    </p:spTree>
    <p:extLst>
      <p:ext uri="{BB962C8B-B14F-4D97-AF65-F5344CB8AC3E}">
        <p14:creationId xmlns:p14="http://schemas.microsoft.com/office/powerpoint/2010/main" val="7541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PAINTER’S ELEVATION</a:t>
            </a:r>
            <a:endParaRPr lang="en-US" sz="36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" b="1205"/>
          <a:stretch>
            <a:fillRect/>
          </a:stretch>
        </p:blipFill>
        <p:spPr>
          <a:xfrm>
            <a:off x="2667000" y="0"/>
            <a:ext cx="6484202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26208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PAINTER’S ELEVATION is a copy </a:t>
            </a:r>
            <a:r>
              <a:rPr lang="en-US" sz="2400" dirty="0"/>
              <a:t>of </a:t>
            </a:r>
            <a:r>
              <a:rPr lang="en-US" sz="2400" dirty="0" smtClean="0"/>
              <a:t>the</a:t>
            </a:r>
            <a:r>
              <a:rPr lang="en-US" sz="2400" dirty="0"/>
              <a:t> </a:t>
            </a:r>
            <a:r>
              <a:rPr lang="en-US" sz="2400" i="1" dirty="0" smtClean="0"/>
              <a:t>front</a:t>
            </a:r>
            <a:r>
              <a:rPr lang="en-US" sz="2400" dirty="0"/>
              <a:t> elevation which has been rendered to </a:t>
            </a:r>
            <a:r>
              <a:rPr lang="en-US" sz="2400" dirty="0" smtClean="0"/>
              <a:t>indicate the</a:t>
            </a:r>
            <a:r>
              <a:rPr lang="en-US" sz="2400" dirty="0"/>
              <a:t> </a:t>
            </a:r>
            <a:r>
              <a:rPr lang="en-US" sz="2400" i="1" dirty="0" smtClean="0"/>
              <a:t>color</a:t>
            </a:r>
            <a:r>
              <a:rPr lang="en-US" sz="2400" dirty="0"/>
              <a:t> and </a:t>
            </a:r>
            <a:r>
              <a:rPr lang="en-US" sz="2400" i="1" dirty="0"/>
              <a:t>painting techniques</a:t>
            </a:r>
            <a:r>
              <a:rPr lang="en-US" sz="2400" dirty="0"/>
              <a:t> which are to be applied to the final set.</a:t>
            </a:r>
          </a:p>
        </p:txBody>
      </p:sp>
    </p:spTree>
    <p:extLst>
      <p:ext uri="{BB962C8B-B14F-4D97-AF65-F5344CB8AC3E}">
        <p14:creationId xmlns:p14="http://schemas.microsoft.com/office/powerpoint/2010/main" val="35734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PAINTER’S ELEVATION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763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PAINTER’S ELEVATION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9" y="1600200"/>
            <a:ext cx="8656891" cy="52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PAINTER’S ELEVATION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0466"/>
            <a:ext cx="4800600" cy="5346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95" y="1600200"/>
            <a:ext cx="4625340" cy="3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Scenic Painting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Painting fake brick and plaster </a:t>
            </a:r>
            <a:r>
              <a:rPr lang="en-US" dirty="0" smtClean="0"/>
              <a:t>walls</a:t>
            </a:r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youtu.be/eidKQ6ELClk</a:t>
            </a:r>
            <a:endParaRPr lang="en-US" sz="2000" dirty="0" smtClean="0"/>
          </a:p>
          <a:p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A scenic artist </a:t>
            </a:r>
            <a:endParaRPr lang="en-US" dirty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youtu.be/CfyEXX6NsMk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Painting the scenic cloth for The Royal Opera's Robert le </a:t>
            </a:r>
            <a:r>
              <a:rPr lang="en-US" dirty="0" err="1" smtClean="0"/>
              <a:t>diable</a:t>
            </a:r>
            <a:endParaRPr lang="en-US" dirty="0" smtClean="0"/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youtu.be/gnh8-BQLP1c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16421"/>
            <a:ext cx="6096000" cy="5557345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207099" cy="55626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9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en-US" dirty="0" smtClean="0"/>
              <a:t>1.  </a:t>
            </a:r>
            <a:r>
              <a:rPr lang="en-US" sz="3400" dirty="0" smtClean="0"/>
              <a:t>MAINTAIN </a:t>
            </a:r>
            <a:r>
              <a:rPr lang="en-US" sz="3400" dirty="0"/>
              <a:t>A CLEAN AND ORGANIZED WORKING ENVIRONMENT. </a:t>
            </a:r>
            <a:endParaRPr lang="en-US" sz="3400" dirty="0" smtClean="0"/>
          </a:p>
          <a:p>
            <a:pPr marL="118872" indent="0">
              <a:buNone/>
            </a:pPr>
            <a:endParaRPr lang="en-US" sz="3400" dirty="0"/>
          </a:p>
          <a:p>
            <a:pPr marL="118872" indent="0">
              <a:buNone/>
            </a:pPr>
            <a:r>
              <a:rPr lang="en-US" sz="3400" dirty="0" smtClean="0"/>
              <a:t>2.  KEEP </a:t>
            </a:r>
            <a:r>
              <a:rPr lang="en-US" sz="3400" dirty="0"/>
              <a:t>SINK CLEAR OF ANY PAINT PARTICLES, RAGS OR BRUSHES. </a:t>
            </a:r>
            <a:endParaRPr lang="en-US" sz="3400" dirty="0" smtClean="0"/>
          </a:p>
          <a:p>
            <a:pPr marL="118872" indent="0">
              <a:buNone/>
            </a:pPr>
            <a:endParaRPr lang="en-US" sz="3400" dirty="0"/>
          </a:p>
          <a:p>
            <a:pPr marL="118872" indent="0">
              <a:buNone/>
            </a:pPr>
            <a:r>
              <a:rPr lang="en-US" sz="3400" dirty="0" smtClean="0"/>
              <a:t>3.  CLEAN </a:t>
            </a:r>
            <a:r>
              <a:rPr lang="en-US" sz="3400" dirty="0"/>
              <a:t>BRUSHES , SPONGES AND ROLLERS WITH WARM WATER &amp; </a:t>
            </a:r>
            <a:r>
              <a:rPr lang="en-US" sz="3400" dirty="0" smtClean="0"/>
              <a:t>SOAP</a:t>
            </a:r>
            <a:r>
              <a:rPr lang="en-US" sz="3400" dirty="0"/>
              <a:t>. RINSE THOROUGHLY AND HANG TO DRY. </a:t>
            </a:r>
            <a:endParaRPr lang="en-US" sz="3400" dirty="0" smtClean="0"/>
          </a:p>
          <a:p>
            <a:pPr marL="118872" indent="0">
              <a:buNone/>
            </a:pPr>
            <a:endParaRPr lang="en-US" sz="3400" dirty="0" smtClean="0"/>
          </a:p>
          <a:p>
            <a:pPr marL="118872" indent="0">
              <a:buNone/>
            </a:pPr>
            <a:r>
              <a:rPr lang="en-US" sz="3400" dirty="0" smtClean="0"/>
              <a:t>4.  SOME </a:t>
            </a:r>
            <a:r>
              <a:rPr lang="en-US" sz="3400" dirty="0"/>
              <a:t>PAINTS ARE FLAMMABLE. KEEP PAINT STORED IN CABINET. </a:t>
            </a:r>
            <a:endParaRPr lang="en-US" sz="3400" dirty="0" smtClean="0"/>
          </a:p>
          <a:p>
            <a:pPr marL="118872" indent="0">
              <a:buNone/>
            </a:pPr>
            <a:endParaRPr lang="en-US" sz="3400" dirty="0"/>
          </a:p>
          <a:p>
            <a:pPr marL="118872" indent="0">
              <a:buNone/>
            </a:pPr>
            <a:r>
              <a:rPr lang="en-US" sz="3400" dirty="0" smtClean="0"/>
              <a:t>5.  NEVER </a:t>
            </a:r>
            <a:r>
              <a:rPr lang="en-US" sz="3400" dirty="0"/>
              <a:t>USE A SCREW DRIVER TO OPEN A PAINT LID. </a:t>
            </a:r>
            <a:endParaRPr lang="en-US" sz="3400" dirty="0" smtClean="0"/>
          </a:p>
          <a:p>
            <a:pPr marL="118872" indent="0">
              <a:buNone/>
            </a:pPr>
            <a:endParaRPr lang="en-US" sz="3400" dirty="0"/>
          </a:p>
          <a:p>
            <a:pPr marL="118872" indent="0">
              <a:buNone/>
            </a:pPr>
            <a:r>
              <a:rPr lang="en-US" sz="3400" dirty="0" smtClean="0"/>
              <a:t>6.  REPLACE </a:t>
            </a:r>
            <a:r>
              <a:rPr lang="en-US" sz="3400" dirty="0"/>
              <a:t>PAINT LIDS BY USING A RUBBER MALLET. </a:t>
            </a:r>
            <a:endParaRPr lang="en-US" sz="3400" dirty="0" smtClean="0"/>
          </a:p>
          <a:p>
            <a:pPr marL="118872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110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7630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/>
              <a:t>7.  USE THE RIGHT BRUSH FOR THE RIGHT JOB. 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400" dirty="0"/>
              <a:t>8.  MIX AND PREPARE PAINT IN THE SHOP FIRST, THEN TRANSPORT. 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400" dirty="0"/>
              <a:t>9.  WHEN SPRAY PAINTING, GO OUTSIDE. 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400" dirty="0"/>
              <a:t>10.  REPORT ANY DAMP OR WET CONDITIONS IMMEDIATELY. 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400" dirty="0"/>
              <a:t>11.  KNOW THE LOCATION OF THE CLOSEST FIRE EXTINGUISHER. 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400" dirty="0"/>
              <a:t>12.  USE COMMON SENSE. BE AWARE OF </a:t>
            </a:r>
            <a:r>
              <a:rPr lang="en-US" sz="2400" dirty="0" smtClean="0"/>
              <a:t>YOUR SURROUNDINGS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93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SCENIC 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410200" cy="462560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u="sng" dirty="0" smtClean="0"/>
              <a:t>WATER-BASED LATEX PAINT</a:t>
            </a:r>
          </a:p>
          <a:p>
            <a:r>
              <a:rPr lang="en-US" sz="2800" dirty="0" smtClean="0"/>
              <a:t>Pigment: color agent</a:t>
            </a:r>
          </a:p>
          <a:p>
            <a:r>
              <a:rPr lang="en-US" sz="2800" dirty="0" smtClean="0"/>
              <a:t>Binder: adhering agent</a:t>
            </a:r>
            <a:endParaRPr lang="en-US" sz="2800" dirty="0"/>
          </a:p>
          <a:p>
            <a:endParaRPr lang="en-US" dirty="0" smtClean="0"/>
          </a:p>
          <a:p>
            <a:pPr marL="118872" indent="0">
              <a:buNone/>
            </a:pPr>
            <a:r>
              <a:rPr lang="en-US" u="sng" dirty="0" smtClean="0"/>
              <a:t>LEVELS OF REFLECTIVITY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Flat</a:t>
            </a:r>
          </a:p>
          <a:p>
            <a:r>
              <a:rPr lang="en-US" sz="2800" dirty="0" smtClean="0"/>
              <a:t>Egg Shell</a:t>
            </a:r>
          </a:p>
          <a:p>
            <a:r>
              <a:rPr lang="en-US" sz="2800" dirty="0" smtClean="0"/>
              <a:t>Satin</a:t>
            </a:r>
          </a:p>
          <a:p>
            <a:r>
              <a:rPr lang="en-US" sz="2800" dirty="0" smtClean="0"/>
              <a:t>Semi-Gloss</a:t>
            </a:r>
          </a:p>
          <a:p>
            <a:r>
              <a:rPr lang="en-US" sz="2800" dirty="0" smtClean="0"/>
              <a:t>High Gloss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3134</TotalTime>
  <Words>1378</Words>
  <Application>Microsoft Office PowerPoint</Application>
  <PresentationFormat>On-screen Show (4:3)</PresentationFormat>
  <Paragraphs>200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Module</vt:lpstr>
      <vt:lpstr>1_Module</vt:lpstr>
      <vt:lpstr>SCENIC PAINTING</vt:lpstr>
      <vt:lpstr>SCENIC PAINTING</vt:lpstr>
      <vt:lpstr>Oklahoma!</vt:lpstr>
      <vt:lpstr>PowerPoint Presentation</vt:lpstr>
      <vt:lpstr>PowerPoint Presentation</vt:lpstr>
      <vt:lpstr>PowerPoint Presentation</vt:lpstr>
      <vt:lpstr>PAINT SAFETY</vt:lpstr>
      <vt:lpstr>PAINT SAFETY</vt:lpstr>
      <vt:lpstr>SCENIC PAINT</vt:lpstr>
      <vt:lpstr>PAINT APPLICATORS</vt:lpstr>
      <vt:lpstr>PAINT APPLICATORS</vt:lpstr>
      <vt:lpstr>PAINT APPLICATORS</vt:lpstr>
      <vt:lpstr>PAINTING  TOOLS</vt:lpstr>
      <vt:lpstr>PAINT CLEAN UP</vt:lpstr>
      <vt:lpstr>STEPS IN PAINTING</vt:lpstr>
      <vt:lpstr>TEXTURE:  SPATTERING</vt:lpstr>
      <vt:lpstr>TEXTURE:  SCUMBLING</vt:lpstr>
      <vt:lpstr>TEXTURE:  STIPPLING</vt:lpstr>
      <vt:lpstr>TEXTURE:  FLOGGING/VEINING</vt:lpstr>
      <vt:lpstr>TEXTURE:  DRY BRUSHING</vt:lpstr>
      <vt:lpstr>TEXTURE:  LINING</vt:lpstr>
      <vt:lpstr>TEXTURE:  STENCILING</vt:lpstr>
      <vt:lpstr>TEXTURE:  SPONGING</vt:lpstr>
      <vt:lpstr>TEXTURE:  RAG ROLLING</vt:lpstr>
      <vt:lpstr>TEXTURE: OTHER</vt:lpstr>
      <vt:lpstr>TEXTURE:  BRICKS</vt:lpstr>
      <vt:lpstr>SCENIC DESIGN PROJECT PT.3</vt:lpstr>
      <vt:lpstr>1949 KITCHEN FLOOR RESEARCH</vt:lpstr>
      <vt:lpstr>DEATH OF A SALESMAN</vt:lpstr>
      <vt:lpstr>COLOR SCHEMES</vt:lpstr>
      <vt:lpstr>PowerPoint Presentation</vt:lpstr>
      <vt:lpstr>FRONT COLOR ELEVATION</vt:lpstr>
      <vt:lpstr>PAINTER’S ELEVATION</vt:lpstr>
      <vt:lpstr>PAINTER’S ELEVATION</vt:lpstr>
      <vt:lpstr>PAINTER’S ELEVATION</vt:lpstr>
      <vt:lpstr>PAINTER’S ELEVATION</vt:lpstr>
      <vt:lpstr>Scenic Painting Examples</vt:lpstr>
    </vt:vector>
  </TitlesOfParts>
  <Company>Parkway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COSTUME DESIGN</dc:title>
  <dc:creator>Parkway</dc:creator>
  <cp:lastModifiedBy>Windows User</cp:lastModifiedBy>
  <cp:revision>79</cp:revision>
  <dcterms:created xsi:type="dcterms:W3CDTF">2014-03-30T01:23:17Z</dcterms:created>
  <dcterms:modified xsi:type="dcterms:W3CDTF">2014-06-22T00:20:21Z</dcterms:modified>
</cp:coreProperties>
</file>